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2"/>
  </p:notesMasterIdLst>
  <p:handoutMasterIdLst>
    <p:handoutMasterId r:id="rId53"/>
  </p:handoutMasterIdLst>
  <p:sldIdLst>
    <p:sldId id="603" r:id="rId8"/>
    <p:sldId id="2340" r:id="rId9"/>
    <p:sldId id="739" r:id="rId10"/>
    <p:sldId id="2694" r:id="rId11"/>
    <p:sldId id="2692" r:id="rId12"/>
    <p:sldId id="2693" r:id="rId13"/>
    <p:sldId id="2633" r:id="rId14"/>
    <p:sldId id="2635" r:id="rId15"/>
    <p:sldId id="2667" r:id="rId16"/>
    <p:sldId id="2654" r:id="rId17"/>
    <p:sldId id="2666" r:id="rId18"/>
    <p:sldId id="2673" r:id="rId19"/>
    <p:sldId id="2656" r:id="rId20"/>
    <p:sldId id="2657" r:id="rId21"/>
    <p:sldId id="2674" r:id="rId22"/>
    <p:sldId id="2675" r:id="rId23"/>
    <p:sldId id="2658" r:id="rId24"/>
    <p:sldId id="2659" r:id="rId25"/>
    <p:sldId id="2676" r:id="rId26"/>
    <p:sldId id="2677" r:id="rId27"/>
    <p:sldId id="2678" r:id="rId28"/>
    <p:sldId id="2660" r:id="rId29"/>
    <p:sldId id="2682" r:id="rId30"/>
    <p:sldId id="2679" r:id="rId31"/>
    <p:sldId id="2680" r:id="rId32"/>
    <p:sldId id="2681" r:id="rId33"/>
    <p:sldId id="2683" r:id="rId34"/>
    <p:sldId id="2662" r:id="rId35"/>
    <p:sldId id="2684" r:id="rId36"/>
    <p:sldId id="2685" r:id="rId37"/>
    <p:sldId id="2663" r:id="rId38"/>
    <p:sldId id="2670" r:id="rId39"/>
    <p:sldId id="2671" r:id="rId40"/>
    <p:sldId id="2664" r:id="rId41"/>
    <p:sldId id="2665" r:id="rId42"/>
    <p:sldId id="2686" r:id="rId43"/>
    <p:sldId id="2688" r:id="rId44"/>
    <p:sldId id="2687" r:id="rId45"/>
    <p:sldId id="2689" r:id="rId46"/>
    <p:sldId id="2690" r:id="rId47"/>
    <p:sldId id="2668" r:id="rId48"/>
    <p:sldId id="2669" r:id="rId49"/>
    <p:sldId id="2691" r:id="rId50"/>
    <p:sldId id="582" r:id="rId5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18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0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ableStyles" Target="tableStyle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2024/5/28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827245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8646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491224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532343"/>
            <a:ext cx="10403883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PTD</a:t>
            </a:r>
            <a:r>
              <a:rPr lang="zh-CN" altLang="en-US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并行配置</a:t>
            </a:r>
            <a:endParaRPr lang="en-US" altLang="zh-CN" sz="115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并行配置 </a:t>
            </a:r>
            <a:r>
              <a:rPr lang="en-US" altLang="zh-CN" dirty="0"/>
              <a:t>&amp;</a:t>
            </a:r>
            <a:r>
              <a:rPr lang="zh-CN" altLang="en-US" dirty="0"/>
              <a:t> 节点情况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D7A0370-56B9-2241-A0C9-DF7593809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78869" y="1360170"/>
            <a:ext cx="4608239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NPU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</a:p>
          <a:p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NPU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15</a:t>
            </a:r>
          </a:p>
          <a:p>
            <a:endParaRPr lang="en-US" altLang="zh-CN" dirty="0"/>
          </a:p>
          <a:p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size = 16</a:t>
            </a:r>
          </a:p>
          <a:p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size = 2</a:t>
            </a:r>
          </a:p>
          <a:p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size = 4</a:t>
            </a:r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432E97-305C-B343-99B5-37A99F3B8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1147604"/>
            <a:ext cx="5970876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6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38ADBDC-486B-C64C-BE73-98D93A77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模型并行切分配置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1BEA0D0-3B00-254A-AAAF-944A9255B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87862" y="1654012"/>
            <a:ext cx="3777922" cy="4361793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size = 16</a:t>
            </a:r>
          </a:p>
          <a:p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size = 2</a:t>
            </a:r>
          </a:p>
          <a:p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size = 4</a:t>
            </a:r>
          </a:p>
          <a:p>
            <a:r>
              <a:rPr lang="zh-CN" altLang="en-US" dirty="0"/>
              <a:t>模型并行（</a:t>
            </a:r>
            <a:r>
              <a:rPr lang="en-US" altLang="zh-CN" dirty="0"/>
              <a:t>TP+PP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/>
            <a:r>
              <a:rPr lang="en-US" altLang="zh-CN" sz="1400" dirty="0"/>
              <a:t>TP</a:t>
            </a:r>
            <a:r>
              <a:rPr lang="zh-CN" altLang="en-US" sz="1400" dirty="0"/>
              <a:t> 组大小 </a:t>
            </a:r>
            <a:r>
              <a:rPr lang="en-US" altLang="zh-CN" sz="1400" dirty="0"/>
              <a:t>2</a:t>
            </a:r>
            <a:r>
              <a:rPr lang="zh-CN" altLang="en-US" sz="1400" dirty="0"/>
              <a:t>，</a:t>
            </a:r>
            <a:r>
              <a:rPr lang="en-US" altLang="zh-CN" sz="1400" dirty="0"/>
              <a:t>16</a:t>
            </a:r>
            <a:r>
              <a:rPr lang="zh-CN" altLang="en-US" sz="1400" dirty="0"/>
              <a:t> 个 </a:t>
            </a:r>
            <a:r>
              <a:rPr lang="en-US" altLang="zh-CN" sz="1400" dirty="0"/>
              <a:t>NPU</a:t>
            </a:r>
            <a:r>
              <a:rPr lang="zh-CN" altLang="en-US" sz="1400" dirty="0"/>
              <a:t> 被分成 </a:t>
            </a:r>
            <a:r>
              <a:rPr lang="en-US" altLang="zh-CN" sz="1400" dirty="0"/>
              <a:t>8</a:t>
            </a:r>
            <a:r>
              <a:rPr lang="zh-CN" altLang="en-US" sz="1400" dirty="0"/>
              <a:t> 组： </a:t>
            </a:r>
            <a:r>
              <a:rPr lang="en-US" altLang="zh-CN" sz="1400" dirty="0"/>
              <a:t>[g0, g1], [g2, g3], [g4, g5], [g6, g7], [g8, g9], [g10, g11], [g12, g13], [g14, g15]</a:t>
            </a:r>
            <a:endParaRPr lang="zh-CN" altLang="en-US" sz="1400" dirty="0"/>
          </a:p>
          <a:p>
            <a:pPr lvl="1"/>
            <a:r>
              <a:rPr lang="en-US" altLang="zh-CN" sz="1400" dirty="0"/>
              <a:t>PP</a:t>
            </a:r>
            <a:r>
              <a:rPr lang="zh-CN" altLang="en-US" sz="1400" dirty="0"/>
              <a:t> 组大小 </a:t>
            </a:r>
            <a:r>
              <a:rPr lang="en-US" altLang="zh-CN" sz="1400" dirty="0"/>
              <a:t>4</a:t>
            </a:r>
            <a:r>
              <a:rPr lang="zh-CN" altLang="en-US" sz="1400" dirty="0"/>
              <a:t>，</a:t>
            </a:r>
            <a:r>
              <a:rPr lang="en-US" altLang="zh-CN" sz="1400" dirty="0"/>
              <a:t>16</a:t>
            </a:r>
            <a:r>
              <a:rPr lang="zh-CN" altLang="en-US" sz="1400" dirty="0"/>
              <a:t> 个 </a:t>
            </a:r>
            <a:r>
              <a:rPr lang="en-US" altLang="zh-CN" sz="1400" dirty="0"/>
              <a:t>NPU</a:t>
            </a:r>
            <a:r>
              <a:rPr lang="zh-CN" altLang="en-US" sz="1400" dirty="0"/>
              <a:t> 被分成 </a:t>
            </a:r>
            <a:r>
              <a:rPr lang="en-US" altLang="zh-CN" sz="1400" dirty="0"/>
              <a:t>4</a:t>
            </a:r>
            <a:r>
              <a:rPr lang="zh-CN" altLang="en-US" sz="1400" dirty="0"/>
              <a:t> 组： </a:t>
            </a:r>
            <a:r>
              <a:rPr lang="en-US" altLang="zh-CN" sz="1400" dirty="0"/>
              <a:t>[g0, g4, g8, g12], [g1, g5, g9, g13], [g2, g6, g10, g14], [g3, g7, g11, g15]</a:t>
            </a:r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C7F480-A0CC-9D47-B4E5-9E0C6A7C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79" y="1654011"/>
            <a:ext cx="7279005" cy="436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44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并行配置 </a:t>
            </a:r>
            <a:r>
              <a:rPr lang="en-US" altLang="zh-CN" dirty="0"/>
              <a:t>&amp;</a:t>
            </a:r>
            <a:r>
              <a:rPr lang="zh-CN" altLang="en-US" dirty="0"/>
              <a:t> 处理进程 </a:t>
            </a:r>
            <a:r>
              <a:rPr lang="en-US" altLang="zh-CN" b="0" dirty="0"/>
              <a:t>process groups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99356A-0479-C946-8F32-73DD72859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36" y="1399693"/>
            <a:ext cx="10029469" cy="489989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BAF60F7-56E9-AB49-A9B0-B01F9B195569}"/>
              </a:ext>
            </a:extLst>
          </p:cNvPr>
          <p:cNvSpPr/>
          <p:nvPr/>
        </p:nvSpPr>
        <p:spPr>
          <a:xfrm>
            <a:off x="7756261" y="2273313"/>
            <a:ext cx="3235822" cy="369332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从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 看，分成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8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个进程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group</a:t>
            </a:r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F0B14CC-F270-124F-A62D-ED126F9AB560}"/>
              </a:ext>
            </a:extLst>
          </p:cNvPr>
          <p:cNvSpPr/>
          <p:nvPr/>
        </p:nvSpPr>
        <p:spPr>
          <a:xfrm>
            <a:off x="7685729" y="3113031"/>
            <a:ext cx="3306354" cy="369332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从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PP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 看，分成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4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个 进程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group</a:t>
            </a:r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B38546A-F0AC-844E-9959-3E68F505FDD1}"/>
              </a:ext>
            </a:extLst>
          </p:cNvPr>
          <p:cNvSpPr/>
          <p:nvPr/>
        </p:nvSpPr>
        <p:spPr>
          <a:xfrm>
            <a:off x="6464751" y="3726467"/>
            <a:ext cx="4527332" cy="874470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从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DP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 看分成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8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个 进程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group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即有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8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个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DDP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，每个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DDP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包括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2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个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rank</a:t>
            </a:r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61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2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en-US" altLang="zh-CN" dirty="0"/>
              <a:t>TP</a:t>
            </a:r>
            <a:r>
              <a:rPr lang="zh-CN" altLang="en-US" dirty="0"/>
              <a:t> 张量并行</a:t>
            </a:r>
          </a:p>
        </p:txBody>
      </p:sp>
    </p:spTree>
    <p:extLst>
      <p:ext uri="{BB962C8B-B14F-4D97-AF65-F5344CB8AC3E}">
        <p14:creationId xmlns:p14="http://schemas.microsoft.com/office/powerpoint/2010/main" val="163227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E179BFB-716F-3B41-9F7C-D74B5CBF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TP</a:t>
            </a:r>
            <a:r>
              <a:rPr kumimoji="1" lang="zh-CN" altLang="en-US" dirty="0"/>
              <a:t> 进程组分配</a:t>
            </a:r>
          </a:p>
        </p:txBody>
      </p:sp>
      <p:pic>
        <p:nvPicPr>
          <p:cNvPr id="9" name="内容占位符 1">
            <a:extLst>
              <a:ext uri="{FF2B5EF4-FFF2-40B4-BE49-F238E27FC236}">
                <a16:creationId xmlns:a16="http://schemas.microsoft.com/office/drawing/2014/main" id="{0ED60E68-1679-D24E-B61B-0A7947EE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48" y="1671495"/>
            <a:ext cx="9111138" cy="4372260"/>
          </a:xfrm>
          <a:prstGeom prst="rect">
            <a:avLst/>
          </a:prstGeom>
          <a:noFill/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7078B5E-8600-C448-A233-B14BD0B63030}"/>
              </a:ext>
            </a:extLst>
          </p:cNvPr>
          <p:cNvSpPr/>
          <p:nvPr/>
        </p:nvSpPr>
        <p:spPr>
          <a:xfrm>
            <a:off x="7434006" y="5397424"/>
            <a:ext cx="32672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记录了当前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的进程组信息</a:t>
            </a:r>
            <a:endParaRPr lang="en-US" altLang="zh-CN" dirty="0">
              <a:highlight>
                <a:srgbClr val="FFFF00"/>
              </a:highlight>
              <a:latin typeface="Gill Sans MT" panose="020B0502020104020203" pitchFamily="34" charset="0"/>
            </a:endParaRPr>
          </a:p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e.g.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，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rank2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=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group([g2, g3])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24EB4A-DF2C-C54B-A75B-E744AB9FC83C}"/>
              </a:ext>
            </a:extLst>
          </p:cNvPr>
          <p:cNvSpPr/>
          <p:nvPr/>
        </p:nvSpPr>
        <p:spPr>
          <a:xfrm>
            <a:off x="8014348" y="3406554"/>
            <a:ext cx="36020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每一个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tensor-model-parallel group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endParaRPr lang="en-US" altLang="zh-CN" dirty="0">
              <a:solidFill>
                <a:srgbClr val="252933"/>
              </a:solidFill>
              <a:highlight>
                <a:srgbClr val="FFFF00"/>
              </a:highlight>
              <a:latin typeface="Gill Sans MT" panose="020B0502020104020203" pitchFamily="34" charset="0"/>
            </a:endParaRPr>
          </a:p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一定相邻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BA93057-C4D1-0F44-A266-AE770C5EA495}"/>
              </a:ext>
            </a:extLst>
          </p:cNvPr>
          <p:cNvSpPr/>
          <p:nvPr/>
        </p:nvSpPr>
        <p:spPr>
          <a:xfrm>
            <a:off x="1989122" y="3390658"/>
            <a:ext cx="6934161" cy="933934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769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408AD2-1C7B-9D45-948B-E2C67EAD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C38D02-D931-774B-B3CD-7F292A364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5503" y="1360170"/>
            <a:ext cx="4471605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TP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16 / 2 = 8</a:t>
            </a:r>
          </a:p>
          <a:p>
            <a:pPr lvl="1"/>
            <a:r>
              <a:rPr lang="zh-CN" altLang="en-US" sz="1600" dirty="0"/>
              <a:t>分为 </a:t>
            </a:r>
            <a:r>
              <a:rPr lang="en-US" altLang="zh-CN" sz="1600" dirty="0"/>
              <a:t>8 </a:t>
            </a:r>
            <a:r>
              <a:rPr lang="zh-CN" altLang="en-US" sz="1600" dirty="0"/>
              <a:t>个进程组 </a:t>
            </a:r>
            <a:r>
              <a:rPr lang="en-US" altLang="zh-CN" sz="1600" dirty="0"/>
              <a:t>group</a:t>
            </a:r>
            <a:r>
              <a:rPr lang="zh-CN" altLang="en-US" sz="1600" dirty="0"/>
              <a:t>，每个进程组有两个 </a:t>
            </a:r>
            <a:r>
              <a:rPr lang="en-US" altLang="zh-CN" sz="1600" dirty="0"/>
              <a:t>rank</a:t>
            </a:r>
          </a:p>
          <a:p>
            <a:pPr lvl="1"/>
            <a:r>
              <a:rPr lang="en-US" altLang="zh-CN" sz="1600" dirty="0"/>
              <a:t>[g0, g1] </a:t>
            </a:r>
            <a:r>
              <a:rPr lang="zh-CN" altLang="en-US" sz="1600" dirty="0"/>
              <a:t>为大模型某一层切分为 </a:t>
            </a:r>
            <a:r>
              <a:rPr lang="en-US" altLang="zh-CN" sz="1600" dirty="0"/>
              <a:t>2</a:t>
            </a:r>
            <a:r>
              <a:rPr lang="zh-CN" altLang="en-US" sz="1600" dirty="0"/>
              <a:t> 份，分别被 </a:t>
            </a:r>
            <a:r>
              <a:rPr lang="en-US" altLang="zh-CN" sz="1600" dirty="0"/>
              <a:t>rank</a:t>
            </a:r>
            <a:r>
              <a:rPr lang="zh-CN" altLang="en-US" sz="1600" dirty="0"/>
              <a:t> </a:t>
            </a:r>
            <a:r>
              <a:rPr lang="en-US" altLang="zh-CN" sz="1600" dirty="0"/>
              <a:t>g0, g1 </a:t>
            </a:r>
            <a:r>
              <a:rPr lang="zh-CN" altLang="en-US" sz="1600" dirty="0"/>
              <a:t>执行</a:t>
            </a:r>
            <a:endParaRPr lang="en-US" altLang="zh-CN" sz="1600" dirty="0"/>
          </a:p>
          <a:p>
            <a:pPr lvl="1"/>
            <a:r>
              <a:rPr lang="en-US" altLang="zh-CN" sz="1600" dirty="0"/>
              <a:t>[g2, g3] </a:t>
            </a:r>
            <a:r>
              <a:rPr lang="zh-CN" altLang="en-US" sz="1600" dirty="0"/>
              <a:t>为大模型另一层切分为</a:t>
            </a:r>
            <a:r>
              <a:rPr lang="en-US" altLang="zh-CN" sz="1600" dirty="0"/>
              <a:t>2</a:t>
            </a:r>
            <a:r>
              <a:rPr lang="zh-CN" altLang="en-US" sz="1600" dirty="0"/>
              <a:t>份，分别被 </a:t>
            </a:r>
            <a:r>
              <a:rPr lang="en-US" altLang="zh-CN" sz="1600" dirty="0"/>
              <a:t>rank</a:t>
            </a:r>
            <a:r>
              <a:rPr lang="zh-CN" altLang="en-US" sz="1600" dirty="0"/>
              <a:t> </a:t>
            </a:r>
            <a:r>
              <a:rPr lang="en-US" altLang="zh-CN" sz="1600" dirty="0"/>
              <a:t>g2</a:t>
            </a:r>
            <a:r>
              <a:rPr lang="zh-CN" altLang="en-US" sz="1600" dirty="0"/>
              <a:t>，</a:t>
            </a:r>
            <a:r>
              <a:rPr lang="en-US" altLang="zh-CN" sz="1600" dirty="0"/>
              <a:t>g3 </a:t>
            </a:r>
            <a:r>
              <a:rPr lang="zh-CN" altLang="en-US" sz="1600" dirty="0"/>
              <a:t>执行</a:t>
            </a:r>
            <a:endParaRPr lang="en-US" altLang="zh-CN" sz="1600" dirty="0"/>
          </a:p>
          <a:p>
            <a:pPr lvl="1"/>
            <a:r>
              <a:rPr lang="en-US" altLang="zh-CN" sz="1600" dirty="0"/>
              <a:t>group</a:t>
            </a:r>
            <a:r>
              <a:rPr lang="zh-CN" altLang="en-US" sz="1600" dirty="0"/>
              <a:t> 中进行通信主要用到 </a:t>
            </a:r>
            <a:r>
              <a:rPr lang="en-US" altLang="zh-CN" sz="1600" dirty="0"/>
              <a:t>reduce()</a:t>
            </a:r>
            <a:r>
              <a:rPr lang="zh-CN" altLang="en-US" sz="1600" dirty="0"/>
              <a:t>、</a:t>
            </a:r>
            <a:r>
              <a:rPr lang="en-US" altLang="zh-CN" sz="1600" dirty="0"/>
              <a:t>gather()</a:t>
            </a:r>
            <a:r>
              <a:rPr lang="zh-CN" altLang="en-US" sz="1600" dirty="0"/>
              <a:t>、</a:t>
            </a:r>
            <a:r>
              <a:rPr lang="en-US" altLang="zh-CN" sz="1600" dirty="0"/>
              <a:t>split()</a:t>
            </a:r>
            <a:endParaRPr lang="zh-CN" altLang="en-US" sz="1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00419C-E493-3C4A-B86B-D7CEFF61A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147604"/>
            <a:ext cx="5970876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76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381272-27DC-C94D-B4EB-15411285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TP</a:t>
            </a:r>
            <a:r>
              <a:rPr kumimoji="1" lang="zh-CN" altLang="en-US" dirty="0"/>
              <a:t> 进程组使用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AE07F3E-03EF-1844-9E21-B52D95CDA0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918B15-1069-FD4F-8DDB-841CBAA61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7" y="1212867"/>
            <a:ext cx="8651733" cy="21629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1CD536-B074-D34E-B99A-B312A674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57" y="3530350"/>
            <a:ext cx="8651733" cy="29335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E2DA97E-92E2-EA4C-80D6-3CEE61A856B1}"/>
              </a:ext>
            </a:extLst>
          </p:cNvPr>
          <p:cNvSpPr/>
          <p:nvPr/>
        </p:nvSpPr>
        <p:spPr>
          <a:xfrm>
            <a:off x="4351800" y="1925001"/>
            <a:ext cx="3997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返回自身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 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对应的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进程组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group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B71905-603B-9B41-ACAF-F403970E1E51}"/>
              </a:ext>
            </a:extLst>
          </p:cNvPr>
          <p:cNvSpPr/>
          <p:nvPr/>
        </p:nvSpPr>
        <p:spPr>
          <a:xfrm>
            <a:off x="5866360" y="47713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当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反向传播时，利用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_TENSOR_MODEL_PARALLEL_GROUP group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组内进行集合通信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15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3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en-US" altLang="zh-CN" dirty="0"/>
              <a:t>PP</a:t>
            </a:r>
            <a:r>
              <a:rPr lang="zh-CN" altLang="en-US" dirty="0"/>
              <a:t> 模型并行</a:t>
            </a:r>
          </a:p>
        </p:txBody>
      </p:sp>
    </p:spTree>
    <p:extLst>
      <p:ext uri="{BB962C8B-B14F-4D97-AF65-F5344CB8AC3E}">
        <p14:creationId xmlns:p14="http://schemas.microsoft.com/office/powerpoint/2010/main" val="213896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9C7454-836D-C74C-95F2-AEC41330C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70" y="1390517"/>
            <a:ext cx="11066031" cy="5048100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进程组分配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385367-D4CF-444A-B165-8EF48FC72546}"/>
              </a:ext>
            </a:extLst>
          </p:cNvPr>
          <p:cNvSpPr/>
          <p:nvPr/>
        </p:nvSpPr>
        <p:spPr>
          <a:xfrm>
            <a:off x="1558198" y="3429000"/>
            <a:ext cx="7722435" cy="971135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8DE11E-D369-AD4A-9EDF-A544A65A3CBF}"/>
              </a:ext>
            </a:extLst>
          </p:cNvPr>
          <p:cNvSpPr/>
          <p:nvPr/>
        </p:nvSpPr>
        <p:spPr>
          <a:xfrm>
            <a:off x="6182464" y="5550382"/>
            <a:ext cx="29988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当前进程组的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ranks</a:t>
            </a:r>
          </a:p>
          <a:p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e.g.,rank2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=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 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[g2, g6, g10, g14]</a:t>
            </a:r>
            <a:endParaRPr lang="zh-CN" altLang="en-US" dirty="0">
              <a:solidFill>
                <a:srgbClr val="252933"/>
              </a:solidFill>
              <a:highlight>
                <a:srgbClr val="FFFF00"/>
              </a:highlight>
              <a:latin typeface="-apple-system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C4DCB7-4B1A-E54C-ABC6-AF242A52D8E0}"/>
              </a:ext>
            </a:extLst>
          </p:cNvPr>
          <p:cNvSpPr/>
          <p:nvPr/>
        </p:nvSpPr>
        <p:spPr>
          <a:xfrm>
            <a:off x="6997016" y="5123812"/>
            <a:ext cx="3040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当前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对应的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PP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进程组</a:t>
            </a:r>
            <a:endParaRPr lang="zh-CN" altLang="en-US" dirty="0">
              <a:solidFill>
                <a:srgbClr val="252933"/>
              </a:solidFill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A50592-92C7-5046-B60A-D9566745DDAE}"/>
              </a:ext>
            </a:extLst>
          </p:cNvPr>
          <p:cNvSpPr/>
          <p:nvPr/>
        </p:nvSpPr>
        <p:spPr>
          <a:xfrm>
            <a:off x="9280633" y="3809007"/>
            <a:ext cx="2600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rank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 每隔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n // 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个取一个</a:t>
            </a:r>
          </a:p>
        </p:txBody>
      </p:sp>
    </p:spTree>
    <p:extLst>
      <p:ext uri="{BB962C8B-B14F-4D97-AF65-F5344CB8AC3E}">
        <p14:creationId xmlns:p14="http://schemas.microsoft.com/office/powerpoint/2010/main" val="210608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408AD2-1C7B-9D45-948B-E2C67EAD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C38D02-D931-774B-B3CD-7F292A364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5503" y="1360170"/>
            <a:ext cx="4471605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PP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</a:p>
          <a:p>
            <a:r>
              <a:rPr lang="en-US" altLang="zh-CN" dirty="0"/>
              <a:t>group16 / 4 = 4</a:t>
            </a:r>
          </a:p>
          <a:p>
            <a:pPr lvl="1"/>
            <a:r>
              <a:rPr lang="zh-CN" altLang="en-US" sz="1600" dirty="0"/>
              <a:t>流水线 </a:t>
            </a:r>
            <a:r>
              <a:rPr lang="en-US" altLang="zh-CN" sz="1600" dirty="0"/>
              <a:t>group</a:t>
            </a:r>
            <a:r>
              <a:rPr lang="zh-CN" altLang="en-US" sz="1600" dirty="0"/>
              <a:t> 每隔 </a:t>
            </a:r>
            <a:r>
              <a:rPr lang="en-US" altLang="zh-CN" sz="1600" dirty="0"/>
              <a:t>n // p</a:t>
            </a:r>
            <a:r>
              <a:rPr lang="zh-CN" altLang="en-US" sz="1600" dirty="0"/>
              <a:t> 个取一个，</a:t>
            </a:r>
            <a:r>
              <a:rPr lang="en-US" altLang="zh-CN" sz="1600" dirty="0"/>
              <a:t>stage i </a:t>
            </a:r>
            <a:r>
              <a:rPr lang="zh-CN" altLang="en-US" sz="1600" dirty="0"/>
              <a:t>的 </a:t>
            </a:r>
            <a:r>
              <a:rPr lang="en-US" altLang="zh-CN" sz="1600" dirty="0"/>
              <a:t>rank </a:t>
            </a:r>
            <a:r>
              <a:rPr lang="zh-CN" altLang="en-US" sz="1600" dirty="0"/>
              <a:t>范围是：</a:t>
            </a:r>
            <a:r>
              <a:rPr lang="en-US" altLang="zh-CN" sz="1600" dirty="0"/>
              <a:t>[(i-1) * n//p, (i) * n//p]</a:t>
            </a:r>
          </a:p>
          <a:p>
            <a:pPr lvl="1"/>
            <a:r>
              <a:rPr lang="zh-CN" altLang="en-US" sz="1600" dirty="0"/>
              <a:t>分为 </a:t>
            </a:r>
            <a:r>
              <a:rPr lang="en-US" altLang="zh-CN" sz="1600" dirty="0"/>
              <a:t>4 </a:t>
            </a:r>
            <a:r>
              <a:rPr lang="zh-CN" altLang="en-US" sz="1600" dirty="0"/>
              <a:t>个进程组 </a:t>
            </a:r>
            <a:r>
              <a:rPr lang="en-US" altLang="zh-CN" sz="1600" dirty="0"/>
              <a:t>group</a:t>
            </a:r>
            <a:r>
              <a:rPr lang="zh-CN" altLang="en-US" sz="1600" dirty="0"/>
              <a:t>，每个进程组有 </a:t>
            </a:r>
            <a:r>
              <a:rPr lang="en-US" altLang="zh-CN" sz="1600" dirty="0"/>
              <a:t>4</a:t>
            </a:r>
            <a:r>
              <a:rPr lang="zh-CN" altLang="en-US" sz="1600" dirty="0"/>
              <a:t> 个 </a:t>
            </a:r>
            <a:r>
              <a:rPr lang="en-US" altLang="zh-CN" sz="1600" dirty="0"/>
              <a:t>rank</a:t>
            </a:r>
            <a:r>
              <a:rPr lang="zh-CN" altLang="en-US" sz="1600" dirty="0"/>
              <a:t>，每个 </a:t>
            </a:r>
            <a:r>
              <a:rPr lang="en-US" altLang="zh-CN" sz="1600" dirty="0"/>
              <a:t>rank</a:t>
            </a:r>
            <a:r>
              <a:rPr lang="zh-CN" altLang="en-US" sz="1600" dirty="0"/>
              <a:t> 执行 </a:t>
            </a:r>
            <a:r>
              <a:rPr lang="en-US" altLang="zh-CN" sz="1600" dirty="0"/>
              <a:t>Pipeline</a:t>
            </a:r>
            <a:r>
              <a:rPr lang="zh-CN" altLang="en-US" sz="1600" dirty="0"/>
              <a:t> 一个 </a:t>
            </a:r>
            <a:r>
              <a:rPr lang="en-US" altLang="zh-CN" sz="1600" dirty="0"/>
              <a:t>Stage</a:t>
            </a:r>
          </a:p>
          <a:p>
            <a:pPr lvl="1"/>
            <a:r>
              <a:rPr lang="en-US" altLang="zh-CN" sz="1600" dirty="0"/>
              <a:t>Pipeline</a:t>
            </a:r>
            <a:r>
              <a:rPr lang="zh-CN" altLang="en-US" sz="1600" dirty="0"/>
              <a:t> </a:t>
            </a:r>
            <a:r>
              <a:rPr lang="en-US" altLang="zh-CN" sz="1600" dirty="0"/>
              <a:t>Stage</a:t>
            </a:r>
            <a:r>
              <a:rPr lang="zh-CN" altLang="en-US" sz="1600" dirty="0"/>
              <a:t> 为 </a:t>
            </a:r>
            <a:r>
              <a:rPr lang="en-US" altLang="zh-CN" sz="1600" dirty="0"/>
              <a:t>4</a:t>
            </a:r>
            <a:r>
              <a:rPr lang="zh-CN" altLang="en-US" sz="1600" dirty="0"/>
              <a:t>， 串行执行。即 </a:t>
            </a:r>
            <a:r>
              <a:rPr lang="en-US" altLang="zh-CN" sz="1600" dirty="0"/>
              <a:t>group1</a:t>
            </a:r>
            <a:r>
              <a:rPr lang="zh-CN" altLang="en-US" sz="1600" dirty="0"/>
              <a:t> </a:t>
            </a:r>
            <a:r>
              <a:rPr lang="en-US" altLang="zh-CN" sz="1600" dirty="0"/>
              <a:t>[g0, g4, g8, g12] 4</a:t>
            </a:r>
            <a:r>
              <a:rPr lang="zh-CN" altLang="en-US" sz="1600" dirty="0"/>
              <a:t> 个 </a:t>
            </a:r>
            <a:r>
              <a:rPr lang="en-US" altLang="zh-CN" sz="1600" dirty="0"/>
              <a:t>NPU</a:t>
            </a:r>
            <a:r>
              <a:rPr lang="zh-CN" altLang="en-US" sz="1600" dirty="0"/>
              <a:t> 串行。</a:t>
            </a:r>
            <a:endParaRPr lang="en-US" altLang="zh-CN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9FAFAF9-B5A8-904C-8E04-509BECF7E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5" y="1147604"/>
            <a:ext cx="6034705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7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0F9ACEA-0F6E-DC4E-86B5-1F1CFB84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1147604"/>
            <a:ext cx="9351032" cy="5209689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AF381272-27DC-C94D-B4EB-15411285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进程组使用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B71905-603B-9B41-ACAF-F403970E1E51}"/>
              </a:ext>
            </a:extLst>
          </p:cNvPr>
          <p:cNvSpPr/>
          <p:nvPr/>
        </p:nvSpPr>
        <p:spPr>
          <a:xfrm>
            <a:off x="5593091" y="29982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当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进行通信时，使用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P2POp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点对点的通信方式，</a:t>
            </a:r>
            <a:endParaRPr lang="en-US" altLang="zh-CN" dirty="0">
              <a:solidFill>
                <a:srgbClr val="252933"/>
              </a:solidFill>
              <a:highlight>
                <a:srgbClr val="FFFF00"/>
              </a:highlight>
              <a:latin typeface="Gill Sans MT" panose="020B0502020104020203" pitchFamily="34" charset="0"/>
            </a:endParaRPr>
          </a:p>
          <a:p>
            <a:pPr latinLnBrk="1"/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而不是集合通信方式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15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791854-5BD4-AD4C-8179-2060BDA6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进程组使用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10F345-C073-A14B-AD21-ACBFBCD4BA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991B71-FF00-594A-9936-9083FF75B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64"/>
          <a:stretch/>
        </p:blipFill>
        <p:spPr>
          <a:xfrm>
            <a:off x="623635" y="1218455"/>
            <a:ext cx="8523835" cy="178242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B7F9295-BB77-DA42-912B-4941450EC1EC}"/>
              </a:ext>
            </a:extLst>
          </p:cNvPr>
          <p:cNvSpPr/>
          <p:nvPr/>
        </p:nvSpPr>
        <p:spPr>
          <a:xfrm>
            <a:off x="4351800" y="1925001"/>
            <a:ext cx="4120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返回自身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 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对应的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PP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进程组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group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AF3024-4D0C-2D40-943A-FE789A631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23"/>
          <a:stretch/>
        </p:blipFill>
        <p:spPr>
          <a:xfrm>
            <a:off x="609655" y="3142593"/>
            <a:ext cx="8523835" cy="15739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1B84B4-7471-C74A-8BC8-9E1E46BD0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28" y="4914235"/>
            <a:ext cx="8547142" cy="145420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2F14EFE-F160-3A4F-9EFA-77C0B41D478E}"/>
              </a:ext>
            </a:extLst>
          </p:cNvPr>
          <p:cNvSpPr/>
          <p:nvPr/>
        </p:nvSpPr>
        <p:spPr>
          <a:xfrm>
            <a:off x="3816301" y="4630710"/>
            <a:ext cx="6323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通过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_PIPELINE_GLOBAL_RANKS 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得到了进程组内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ranks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信息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436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4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en-US" altLang="zh-CN" dirty="0"/>
              <a:t>DP</a:t>
            </a:r>
            <a:r>
              <a:rPr lang="zh-CN" altLang="en-US" dirty="0"/>
              <a:t> 数据并行</a:t>
            </a:r>
          </a:p>
        </p:txBody>
      </p:sp>
    </p:spTree>
    <p:extLst>
      <p:ext uri="{BB962C8B-B14F-4D97-AF65-F5344CB8AC3E}">
        <p14:creationId xmlns:p14="http://schemas.microsoft.com/office/powerpoint/2010/main" val="3921345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408AD2-1C7B-9D45-948B-E2C67EAD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C38D02-D931-774B-B3CD-7F292A364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5503" y="1360170"/>
            <a:ext cx="4471605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 err="1"/>
              <a:t>TxP</a:t>
            </a:r>
            <a:r>
              <a:rPr lang="en-US" altLang="zh-CN" dirty="0"/>
              <a:t> </a:t>
            </a:r>
            <a:r>
              <a:rPr lang="zh-CN" altLang="en-US" dirty="0"/>
              <a:t>即放下一个大模型所需要 </a:t>
            </a:r>
            <a:r>
              <a:rPr lang="en-US" altLang="zh-CN" dirty="0"/>
              <a:t>NPU</a:t>
            </a:r>
            <a:r>
              <a:rPr lang="zh-CN" altLang="en-US" dirty="0"/>
              <a:t> 资源数：</a:t>
            </a:r>
            <a:endParaRPr lang="en-US" altLang="zh-CN" dirty="0"/>
          </a:p>
          <a:p>
            <a:pPr lvl="1"/>
            <a:r>
              <a:rPr lang="en-US" altLang="zh-CN" dirty="0"/>
              <a:t>d = (</a:t>
            </a:r>
            <a:r>
              <a:rPr lang="zh-CN" altLang="en-US" dirty="0"/>
              <a:t>总 </a:t>
            </a:r>
            <a:r>
              <a:rPr lang="en-US" altLang="zh-CN" dirty="0"/>
              <a:t>NPU</a:t>
            </a:r>
            <a:r>
              <a:rPr lang="zh-CN" altLang="en-US" dirty="0"/>
              <a:t> </a:t>
            </a:r>
            <a:r>
              <a:rPr lang="en-US" altLang="zh-CN" dirty="0"/>
              <a:t>/ </a:t>
            </a:r>
            <a:r>
              <a:rPr lang="zh-CN" altLang="en-US" dirty="0"/>
              <a:t>一个模型需要资源</a:t>
            </a:r>
            <a:r>
              <a:rPr lang="en-US" altLang="zh-CN" dirty="0"/>
              <a:t>) = n / ( t * p)</a:t>
            </a:r>
          </a:p>
          <a:p>
            <a:pPr lvl="1"/>
            <a:r>
              <a:rPr lang="en-US" altLang="zh-CN" dirty="0"/>
              <a:t>n </a:t>
            </a:r>
            <a:r>
              <a:rPr lang="zh-CN" altLang="en-US" dirty="0"/>
              <a:t>个 </a:t>
            </a:r>
            <a:r>
              <a:rPr lang="en-US" altLang="zh-CN" dirty="0"/>
              <a:t>NPU</a:t>
            </a:r>
            <a:r>
              <a:rPr lang="zh-CN" altLang="en-US" dirty="0"/>
              <a:t> 可以同时训练 </a:t>
            </a:r>
            <a:r>
              <a:rPr lang="en-US" altLang="zh-CN" dirty="0"/>
              <a:t>d </a:t>
            </a:r>
            <a:r>
              <a:rPr lang="zh-CN" altLang="en-US" dirty="0"/>
              <a:t>个大模型，可用 </a:t>
            </a:r>
            <a:r>
              <a:rPr lang="en-US" altLang="zh-CN" dirty="0"/>
              <a:t>d </a:t>
            </a:r>
            <a:r>
              <a:rPr lang="zh-CN" altLang="en-US" dirty="0"/>
              <a:t>个 </a:t>
            </a:r>
            <a:r>
              <a:rPr lang="en-US" altLang="zh-CN" dirty="0"/>
              <a:t>mini-batches </a:t>
            </a:r>
            <a:r>
              <a:rPr lang="zh-CN" altLang="en-US" dirty="0"/>
              <a:t>输入到 </a:t>
            </a:r>
            <a:r>
              <a:rPr lang="en-US" altLang="zh-CN" dirty="0"/>
              <a:t>d </a:t>
            </a:r>
            <a:r>
              <a:rPr lang="zh-CN" altLang="en-US" dirty="0"/>
              <a:t>个大模型中进行训练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因此 </a:t>
            </a:r>
            <a:r>
              <a:rPr lang="en-US" altLang="zh-CN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数据并行 </a:t>
            </a:r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维度为 </a:t>
            </a:r>
            <a:r>
              <a:rPr lang="en-US" altLang="zh-CN" dirty="0">
                <a:solidFill>
                  <a:srgbClr val="C00000"/>
                </a:solidFill>
              </a:rPr>
              <a:t>d</a:t>
            </a:r>
            <a:endParaRPr lang="zh-CN" altLang="en-US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BC49A3-D4CA-1A45-A3A7-CCA9571D3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4" y="1147604"/>
            <a:ext cx="6034705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64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9FBB99-9652-BF4A-8A86-7B21A149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325442"/>
            <a:ext cx="10342180" cy="5166113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进程组分配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385367-D4CF-444A-B165-8EF48FC72546}"/>
              </a:ext>
            </a:extLst>
          </p:cNvPr>
          <p:cNvSpPr/>
          <p:nvPr/>
        </p:nvSpPr>
        <p:spPr>
          <a:xfrm>
            <a:off x="1543010" y="1986922"/>
            <a:ext cx="7989873" cy="1527243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8DE11E-D369-AD4A-9EDF-A544A65A3CBF}"/>
              </a:ext>
            </a:extLst>
          </p:cNvPr>
          <p:cNvSpPr/>
          <p:nvPr/>
        </p:nvSpPr>
        <p:spPr>
          <a:xfrm>
            <a:off x="5794725" y="4965615"/>
            <a:ext cx="4669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当前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DP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进程组的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ranks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se.g.,rank2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=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[g1,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g3]</a:t>
            </a:r>
            <a:endParaRPr lang="zh-CN" altLang="en-US" dirty="0">
              <a:solidFill>
                <a:srgbClr val="252933"/>
              </a:solidFill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C4DCB7-4B1A-E54C-ABC6-AF242A52D8E0}"/>
              </a:ext>
            </a:extLst>
          </p:cNvPr>
          <p:cNvSpPr/>
          <p:nvPr/>
        </p:nvSpPr>
        <p:spPr>
          <a:xfrm>
            <a:off x="5309977" y="4448862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当前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对应的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DP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进程组</a:t>
            </a:r>
            <a:endParaRPr lang="zh-CN" altLang="en-US" dirty="0">
              <a:solidFill>
                <a:srgbClr val="252933"/>
              </a:solidFill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A50592-92C7-5046-B60A-D9566745DDAE}"/>
              </a:ext>
            </a:extLst>
          </p:cNvPr>
          <p:cNvSpPr/>
          <p:nvPr/>
        </p:nvSpPr>
        <p:spPr>
          <a:xfrm>
            <a:off x="5696606" y="1799618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1.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 遍历流水线深度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9725B4-1886-6D46-9662-7AFD60FD3C56}"/>
              </a:ext>
            </a:extLst>
          </p:cNvPr>
          <p:cNvSpPr/>
          <p:nvPr/>
        </p:nvSpPr>
        <p:spPr>
          <a:xfrm>
            <a:off x="7683213" y="2064279"/>
            <a:ext cx="3356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2.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找到每个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stage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起始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start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</a:p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3.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找到每个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stage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终止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end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E46AF73-525A-E342-8086-01F39D64CB00}"/>
              </a:ext>
            </a:extLst>
          </p:cNvPr>
          <p:cNvSpPr/>
          <p:nvPr/>
        </p:nvSpPr>
        <p:spPr>
          <a:xfrm>
            <a:off x="7646426" y="3287393"/>
            <a:ext cx="4221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4.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遍历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TP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 分组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size</a:t>
            </a:r>
          </a:p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5.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每隔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t 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个取一个作为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DP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group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中的一份</a:t>
            </a:r>
          </a:p>
        </p:txBody>
      </p:sp>
    </p:spTree>
    <p:extLst>
      <p:ext uri="{BB962C8B-B14F-4D97-AF65-F5344CB8AC3E}">
        <p14:creationId xmlns:p14="http://schemas.microsoft.com/office/powerpoint/2010/main" val="128920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408AD2-1C7B-9D45-948B-E2C67EAD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C38D02-D931-774B-B3CD-7F292A364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5503" y="1360170"/>
            <a:ext cx="4471605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PP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TP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DP</a:t>
            </a:r>
            <a:r>
              <a:rPr lang="zh-CN" altLang="en-US" dirty="0"/>
              <a:t> </a:t>
            </a:r>
            <a:r>
              <a:rPr lang="en-US" altLang="zh-CN" dirty="0"/>
              <a:t>group16 / (4</a:t>
            </a:r>
            <a:r>
              <a:rPr lang="zh-CN" altLang="en-US" dirty="0"/>
              <a:t>*</a:t>
            </a:r>
            <a:r>
              <a:rPr lang="en-US" altLang="zh-CN" dirty="0"/>
              <a:t>2) </a:t>
            </a:r>
            <a:r>
              <a:rPr lang="en-US" altLang="zh-CN"/>
              <a:t>= 2</a:t>
            </a:r>
            <a:endParaRPr lang="en-US" altLang="zh-CN" dirty="0"/>
          </a:p>
          <a:p>
            <a:pPr lvl="1"/>
            <a:r>
              <a:rPr lang="zh-CN" altLang="en-US" dirty="0"/>
              <a:t>流水线分成 </a:t>
            </a:r>
            <a:r>
              <a:rPr lang="en-US" altLang="zh-CN" dirty="0"/>
              <a:t>P </a:t>
            </a:r>
            <a:r>
              <a:rPr lang="zh-CN" altLang="en-US" dirty="0"/>
              <a:t>个 </a:t>
            </a:r>
            <a:r>
              <a:rPr lang="en-US" altLang="zh-CN" dirty="0"/>
              <a:t>stage</a:t>
            </a:r>
            <a:r>
              <a:rPr lang="zh-CN" altLang="en-US" dirty="0"/>
              <a:t>，每个 </a:t>
            </a:r>
            <a:r>
              <a:rPr lang="en-US" altLang="zh-CN" dirty="0"/>
              <a:t>stage</a:t>
            </a:r>
            <a:r>
              <a:rPr lang="zh-CN" altLang="en-US" dirty="0"/>
              <a:t> 有 </a:t>
            </a:r>
            <a:r>
              <a:rPr lang="en-US" altLang="zh-CN" dirty="0"/>
              <a:t>n // p </a:t>
            </a:r>
            <a:r>
              <a:rPr lang="zh-CN" altLang="en-US" dirty="0"/>
              <a:t>个 </a:t>
            </a:r>
            <a:r>
              <a:rPr lang="en-US" altLang="zh-CN" dirty="0"/>
              <a:t>NPU</a:t>
            </a:r>
            <a:r>
              <a:rPr lang="zh-CN" altLang="en-US" dirty="0"/>
              <a:t>，</a:t>
            </a:r>
            <a:r>
              <a:rPr lang="en-US" altLang="zh-CN" dirty="0"/>
              <a:t>stage i </a:t>
            </a:r>
            <a:r>
              <a:rPr lang="zh-CN" altLang="en-US" dirty="0"/>
              <a:t>的 </a:t>
            </a:r>
            <a:r>
              <a:rPr lang="en-US" altLang="zh-CN" dirty="0"/>
              <a:t>rank </a:t>
            </a:r>
            <a:r>
              <a:rPr lang="zh-CN" altLang="en-US" dirty="0"/>
              <a:t>范围：</a:t>
            </a:r>
            <a:r>
              <a:rPr lang="en-US" altLang="zh-CN" dirty="0"/>
              <a:t>[i * n//p, (i+1) * n//p]</a:t>
            </a:r>
            <a:r>
              <a:rPr lang="zh-CN" altLang="en-US" dirty="0"/>
              <a:t>。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rank 2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r>
              <a:rPr lang="zh-CN" altLang="en-US" dirty="0"/>
              <a:t> </a:t>
            </a:r>
            <a:r>
              <a:rPr lang="en-US" altLang="zh-CN" dirty="0"/>
              <a:t>[0,1,2,3]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每个 </a:t>
            </a:r>
            <a:r>
              <a:rPr lang="en-US" altLang="zh-CN" dirty="0"/>
              <a:t>stage</a:t>
            </a:r>
            <a:r>
              <a:rPr lang="zh-CN" altLang="en-US" dirty="0"/>
              <a:t> 中 </a:t>
            </a:r>
            <a:r>
              <a:rPr lang="en-US" altLang="zh-CN" dirty="0"/>
              <a:t>ranks</a:t>
            </a:r>
            <a:r>
              <a:rPr lang="zh-CN" altLang="en-US" dirty="0"/>
              <a:t>，每隔 </a:t>
            </a:r>
            <a:r>
              <a:rPr lang="en-US" altLang="zh-CN" dirty="0"/>
              <a:t>t </a:t>
            </a:r>
            <a:r>
              <a:rPr lang="zh-CN" altLang="en-US" dirty="0"/>
              <a:t>取一个作为数据并行 </a:t>
            </a:r>
            <a:r>
              <a:rPr lang="en-US" altLang="zh-CN" dirty="0"/>
              <a:t>group </a:t>
            </a:r>
            <a:r>
              <a:rPr lang="zh-CN" altLang="en-US" dirty="0"/>
              <a:t>中一份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每 </a:t>
            </a:r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group</a:t>
            </a:r>
            <a:r>
              <a:rPr lang="zh-CN" altLang="en-US" dirty="0">
                <a:solidFill>
                  <a:srgbClr val="C00000"/>
                </a:solidFill>
              </a:rPr>
              <a:t>大小为 </a:t>
            </a:r>
            <a:r>
              <a:rPr lang="en-US" altLang="zh-CN" dirty="0">
                <a:solidFill>
                  <a:srgbClr val="C00000"/>
                </a:solidFill>
              </a:rPr>
              <a:t>n // p // t = d</a:t>
            </a:r>
          </a:p>
          <a:p>
            <a:pPr lvl="1"/>
            <a:r>
              <a:rPr lang="zh-CN" altLang="en-US" dirty="0"/>
              <a:t>通常在 </a:t>
            </a:r>
            <a:r>
              <a:rPr lang="en-US" altLang="zh-CN" dirty="0" err="1"/>
              <a:t>all_reduce</a:t>
            </a:r>
            <a:r>
              <a:rPr lang="en-US" altLang="zh-CN" dirty="0"/>
              <a:t>()</a:t>
            </a:r>
            <a:r>
              <a:rPr lang="zh-CN" altLang="en-US" dirty="0"/>
              <a:t> 时候用到</a:t>
            </a:r>
            <a:endParaRPr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70DB41-1E2D-264B-8D4C-210519103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1" y="1221827"/>
            <a:ext cx="5995960" cy="517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9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381272-27DC-C94D-B4EB-15411285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进程组使用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BCBE85-C547-8A4A-979A-D95B12E97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31" y="1351357"/>
            <a:ext cx="9208841" cy="16753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9BD2D2-A176-3F44-AAFE-D67B3AAC0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1" y="3723478"/>
            <a:ext cx="9208841" cy="219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36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381272-27DC-C94D-B4EB-15411285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进程组使用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251386-22F9-644E-AE28-73F7F65B2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147604"/>
            <a:ext cx="9208841" cy="29287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8E0D9A-A9BB-E940-B287-3C422AB7D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5" b="9640"/>
          <a:stretch/>
        </p:blipFill>
        <p:spPr>
          <a:xfrm>
            <a:off x="623635" y="4235669"/>
            <a:ext cx="9208841" cy="2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0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5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zh-CN" altLang="en-US" dirty="0"/>
              <a:t>多维并行与配置关系</a:t>
            </a:r>
          </a:p>
        </p:txBody>
      </p:sp>
    </p:spTree>
    <p:extLst>
      <p:ext uri="{BB962C8B-B14F-4D97-AF65-F5344CB8AC3E}">
        <p14:creationId xmlns:p14="http://schemas.microsoft.com/office/powerpoint/2010/main" val="195434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97B319-E6FE-674A-AA90-32FCAAC3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TPxPP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0F8C69-42BA-2948-AB0A-FF965F4F0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1735521"/>
            <a:ext cx="11252200" cy="4038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27650A2-24DA-054A-97A7-1A116B22F124}"/>
              </a:ext>
            </a:extLst>
          </p:cNvPr>
          <p:cNvSpPr/>
          <p:nvPr/>
        </p:nvSpPr>
        <p:spPr>
          <a:xfrm>
            <a:off x="6105371" y="4970843"/>
            <a:ext cx="41235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得到当前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对应的模型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group</a:t>
            </a:r>
          </a:p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e.g.,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group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1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=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[2, 3, 6, 7, 10, 11, 14, 15]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8F2CDC-1362-704E-9592-8600DB406E82}"/>
              </a:ext>
            </a:extLst>
          </p:cNvPr>
          <p:cNvSpPr/>
          <p:nvPr/>
        </p:nvSpPr>
        <p:spPr>
          <a:xfrm>
            <a:off x="2239063" y="2991200"/>
            <a:ext cx="9269765" cy="1191918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7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390C08-9F69-9E44-9F11-8DC6B256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TPxPP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C2392247-E683-284D-BBB9-BF1AA860A12E}"/>
              </a:ext>
            </a:extLst>
          </p:cNvPr>
          <p:cNvSpPr txBox="1">
            <a:spLocks/>
          </p:cNvSpPr>
          <p:nvPr/>
        </p:nvSpPr>
        <p:spPr>
          <a:xfrm>
            <a:off x="7115503" y="1360170"/>
            <a:ext cx="4471605" cy="4994910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world</a:t>
            </a:r>
            <a:r>
              <a:rPr lang="en-US" dirty="0"/>
              <a:t> </a:t>
            </a:r>
            <a:r>
              <a:rPr lang="en-US" altLang="zh-CN" dirty="0"/>
              <a:t>size</a:t>
            </a:r>
            <a:r>
              <a:rPr lang="en-US" dirty="0"/>
              <a:t> </a:t>
            </a:r>
            <a:r>
              <a:rPr lang="en-US" altLang="zh-CN" dirty="0"/>
              <a:t>=</a:t>
            </a:r>
            <a:r>
              <a:rPr lang="en-US" dirty="0"/>
              <a:t> </a:t>
            </a:r>
            <a:r>
              <a:rPr lang="en-US" altLang="zh-CN" dirty="0"/>
              <a:t>16</a:t>
            </a:r>
            <a:r>
              <a:rPr lang="en-US" dirty="0"/>
              <a:t>，</a:t>
            </a:r>
            <a:r>
              <a:rPr lang="en-US" altLang="zh-CN" dirty="0"/>
              <a:t>PP</a:t>
            </a:r>
            <a:r>
              <a:rPr lang="en-US" dirty="0"/>
              <a:t> </a:t>
            </a:r>
            <a:r>
              <a:rPr lang="en-US" altLang="zh-CN" dirty="0"/>
              <a:t>=</a:t>
            </a:r>
            <a:r>
              <a:rPr lang="en-US" dirty="0"/>
              <a:t> </a:t>
            </a:r>
            <a:r>
              <a:rPr lang="en-US" altLang="zh-CN" dirty="0"/>
              <a:t>4</a:t>
            </a:r>
            <a:r>
              <a:rPr lang="en-US" dirty="0"/>
              <a:t>，</a:t>
            </a:r>
            <a:r>
              <a:rPr lang="en-US" altLang="zh-CN" dirty="0"/>
              <a:t>TP</a:t>
            </a:r>
            <a:r>
              <a:rPr lang="en-US" dirty="0"/>
              <a:t> </a:t>
            </a:r>
            <a:r>
              <a:rPr lang="en-US" altLang="zh-CN" dirty="0"/>
              <a:t>=</a:t>
            </a:r>
            <a:r>
              <a:rPr lang="en-US" dirty="0"/>
              <a:t> 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DP</a:t>
            </a:r>
            <a:r>
              <a:rPr lang="en-US" dirty="0"/>
              <a:t> </a:t>
            </a:r>
            <a:r>
              <a:rPr lang="en-US" altLang="zh-CN" dirty="0"/>
              <a:t>group16 / (4</a:t>
            </a:r>
            <a:r>
              <a:rPr lang="en-US" dirty="0"/>
              <a:t>*</a:t>
            </a:r>
            <a:r>
              <a:rPr lang="en-US" altLang="zh-CN" dirty="0"/>
              <a:t>2) = 8</a:t>
            </a:r>
          </a:p>
          <a:p>
            <a:pPr lvl="1"/>
            <a:r>
              <a:rPr lang="zh-CN" altLang="en-US" dirty="0"/>
              <a:t>从 </a:t>
            </a:r>
            <a:r>
              <a:rPr lang="en-US" altLang="zh-CN" dirty="0"/>
              <a:t>DP</a:t>
            </a:r>
            <a:r>
              <a:rPr lang="zh-CN" altLang="en-US" dirty="0"/>
              <a:t> 域中获取第 </a:t>
            </a:r>
            <a:r>
              <a:rPr lang="en-US" altLang="zh-CN" dirty="0"/>
              <a:t>i</a:t>
            </a:r>
            <a:r>
              <a:rPr lang="zh-CN" altLang="en-US" dirty="0"/>
              <a:t> 个 </a:t>
            </a:r>
            <a:r>
              <a:rPr lang="en-US" altLang="zh-CN" dirty="0"/>
              <a:t>rank</a:t>
            </a:r>
            <a:r>
              <a:rPr lang="zh-CN" altLang="en-US" dirty="0"/>
              <a:t> 作为 </a:t>
            </a:r>
            <a:r>
              <a:rPr lang="en-US" altLang="zh-CN" dirty="0"/>
              <a:t>MP</a:t>
            </a:r>
            <a:r>
              <a:rPr lang="zh-CN" altLang="en-US" dirty="0"/>
              <a:t> 的 </a:t>
            </a:r>
            <a:r>
              <a:rPr lang="en-US" altLang="zh-CN" dirty="0"/>
              <a:t>Group</a:t>
            </a:r>
            <a:r>
              <a:rPr lang="zh-CN" altLang="en-US" dirty="0"/>
              <a:t> 中的 </a:t>
            </a:r>
            <a:r>
              <a:rPr lang="en-US" altLang="zh-CN" dirty="0"/>
              <a:t>rank</a:t>
            </a:r>
          </a:p>
          <a:p>
            <a:pPr lvl="1"/>
            <a:r>
              <a:rPr lang="zh-CN" altLang="en-US" dirty="0"/>
              <a:t>一共有 </a:t>
            </a:r>
            <a:r>
              <a:rPr lang="en-US" altLang="zh-CN" dirty="0"/>
              <a:t>DP</a:t>
            </a:r>
            <a:r>
              <a:rPr lang="zh-CN" altLang="en-US" dirty="0"/>
              <a:t> 个模型进程组，即对应 </a:t>
            </a:r>
            <a:r>
              <a:rPr kumimoji="1" lang="en-US" altLang="zh-CN" dirty="0" err="1"/>
              <a:t>TPxPP</a:t>
            </a:r>
            <a:r>
              <a:rPr kumimoji="1" lang="zh-CN" altLang="en-US" dirty="0"/>
              <a:t> 为一个大模型所需资源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E485C4-6105-8147-807A-C83444C1A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0" y="1360170"/>
            <a:ext cx="6208089" cy="499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97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14FBF3-2379-9A44-8D24-40116702A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646" y="1360170"/>
            <a:ext cx="10029469" cy="489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35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BDAAF3-8E58-BB47-9A71-7F09009DD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4" y="1360171"/>
            <a:ext cx="10468634" cy="499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B69EC48-BFF2-8245-BD5C-267D050B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 </a:t>
            </a:r>
            <a:r>
              <a:rPr lang="en-US" altLang="zh-CN" dirty="0"/>
              <a:t>demo</a:t>
            </a:r>
            <a:r>
              <a:rPr lang="zh-CN" altLang="en-US" dirty="0"/>
              <a:t> 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57E947-75FD-114B-AE62-EEC015F15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05" y="1342443"/>
            <a:ext cx="10394732" cy="501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8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/>
              <a:t>6</a:t>
            </a:r>
            <a:r>
              <a:rPr lang="zh-CN" altLang="en-US" sz="7200"/>
              <a:t> </a:t>
            </a:r>
            <a:r>
              <a:rPr lang="en-US" altLang="zh-CN" sz="7200" dirty="0"/>
              <a:t>Megatron-LM</a:t>
            </a:r>
          </a:p>
          <a:p>
            <a:r>
              <a:rPr lang="zh-CN" altLang="en-US" dirty="0"/>
              <a:t>大模型与卡间关系</a:t>
            </a:r>
          </a:p>
        </p:txBody>
      </p:sp>
    </p:spTree>
    <p:extLst>
      <p:ext uri="{BB962C8B-B14F-4D97-AF65-F5344CB8AC3E}">
        <p14:creationId xmlns:p14="http://schemas.microsoft.com/office/powerpoint/2010/main" val="3970115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B4198-362B-2048-9276-AE14C702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613E7-7322-7345-928E-6AC91EF880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/>
              <a:t>如何把大模型按照模型层数或者切分好的模块，分块放到对应的 </a:t>
            </a:r>
            <a:r>
              <a:rPr lang="en-US" altLang="zh-CN" sz="2000" dirty="0"/>
              <a:t>NPU</a:t>
            </a:r>
            <a:r>
              <a:rPr lang="zh-CN" altLang="en-US" sz="2000" dirty="0"/>
              <a:t> 上？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099BB3-100E-6944-B45E-B4F0F9CE2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42" y="2384162"/>
            <a:ext cx="6235917" cy="37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1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2117081-F2AD-D346-9378-4F53AE70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执行流程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FE1DA01-621B-E74F-9E3D-5D7437E74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499491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rank</a:t>
            </a:r>
            <a:r>
              <a:rPr lang="zh-CN" altLang="en-US" dirty="0"/>
              <a:t> 根据 </a:t>
            </a:r>
            <a:r>
              <a:rPr lang="en-US" altLang="zh-CN" dirty="0"/>
              <a:t>PTD</a:t>
            </a:r>
            <a:r>
              <a:rPr lang="zh-CN" altLang="en-US" dirty="0"/>
              <a:t> 全局变量映射到 </a:t>
            </a:r>
            <a:r>
              <a:rPr lang="en-US" altLang="zh-CN" dirty="0"/>
              <a:t>NPU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模型初始化通过 </a:t>
            </a:r>
            <a:r>
              <a:rPr lang="en-US" altLang="zh-CN" dirty="0"/>
              <a:t>offset </a:t>
            </a:r>
            <a:r>
              <a:rPr lang="zh-CN" altLang="en-US" dirty="0"/>
              <a:t>根据 </a:t>
            </a:r>
            <a:r>
              <a:rPr lang="en-US" altLang="zh-CN" dirty="0"/>
              <a:t>rank </a:t>
            </a:r>
            <a:r>
              <a:rPr lang="zh-CN" altLang="en-US" dirty="0"/>
              <a:t>生成对应层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模型参数根据 </a:t>
            </a:r>
            <a:r>
              <a:rPr lang="en-US" altLang="zh-CN" dirty="0"/>
              <a:t>rank</a:t>
            </a:r>
            <a:r>
              <a:rPr lang="zh-CN" altLang="en-US" dirty="0"/>
              <a:t> 拷贝到对应 </a:t>
            </a:r>
            <a:r>
              <a:rPr lang="en-US" altLang="zh-CN" dirty="0"/>
              <a:t>NPU </a:t>
            </a:r>
            <a:r>
              <a:rPr lang="zh-CN" altLang="en-US" dirty="0"/>
              <a:t>上然后执行训练</a:t>
            </a:r>
          </a:p>
        </p:txBody>
      </p:sp>
    </p:spTree>
    <p:extLst>
      <p:ext uri="{BB962C8B-B14F-4D97-AF65-F5344CB8AC3E}">
        <p14:creationId xmlns:p14="http://schemas.microsoft.com/office/powerpoint/2010/main" val="2679872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2117081-F2AD-D346-9378-4F53AE70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r>
              <a:rPr lang="zh-CN" altLang="en-US" dirty="0"/>
              <a:t> 根据 </a:t>
            </a:r>
            <a:r>
              <a:rPr lang="en-US" altLang="zh-CN" dirty="0"/>
              <a:t>PTD</a:t>
            </a:r>
            <a:r>
              <a:rPr lang="zh-CN" altLang="en-US" dirty="0"/>
              <a:t> 全局变量映射到 </a:t>
            </a:r>
            <a:r>
              <a:rPr lang="en-US" altLang="zh-CN" dirty="0"/>
              <a:t>NPU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60CD8C-9467-1B4A-A9FC-43649CD11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53" y="1360170"/>
            <a:ext cx="10204916" cy="4921840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FE1DA01-621B-E74F-9E3D-5D7437E74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08239" y="1520453"/>
            <a:ext cx="6978869" cy="1908547"/>
          </a:xfrm>
          <a:solidFill>
            <a:srgbClr val="FFFF00"/>
          </a:solidFill>
        </p:spPr>
        <p:txBody>
          <a:bodyPr/>
          <a:lstStyle/>
          <a:p>
            <a:r>
              <a:rPr lang="en-US" altLang="zh-CN" sz="1600" dirty="0" err="1">
                <a:solidFill>
                  <a:sysClr val="windowText" lastClr="000000"/>
                </a:solidFill>
              </a:rPr>
              <a:t>mpu.initialize_model_parallel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() 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设置 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PTD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 等进程组，每个 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rank 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对应进程都有其全局变量，进程自动映射到 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NPU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 上：</a:t>
            </a:r>
            <a:endParaRPr lang="en-US" altLang="zh-CN" sz="1600" dirty="0">
              <a:solidFill>
                <a:sysClr val="windowText" lastClr="000000"/>
              </a:solidFill>
            </a:endParaRPr>
          </a:p>
          <a:p>
            <a:pPr lvl="1"/>
            <a:r>
              <a:rPr lang="en-US" altLang="zh-CN" sz="1400" dirty="0">
                <a:solidFill>
                  <a:sysClr val="windowText" lastClr="000000"/>
                </a:solidFill>
              </a:rPr>
              <a:t>e.g.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rank 2 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对应进程启动后，从初始化全局变量中获取 </a:t>
            </a:r>
            <a:r>
              <a:rPr lang="en-US" altLang="zh-CN" sz="1400" dirty="0" err="1">
                <a:solidFill>
                  <a:sysClr val="windowText" lastClr="000000"/>
                </a:solidFill>
              </a:rPr>
              <a:t>data_parallel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 group: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[g0, g2]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tensor model-parallel group: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[g2, g3]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pipeline model-parallel group: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[g2, g6, g10, g14]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。</a:t>
            </a:r>
            <a:endParaRPr lang="en-US" altLang="zh-CN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6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2117081-F2AD-D346-9378-4F53AE70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模型初始化通过 </a:t>
            </a:r>
            <a:r>
              <a:rPr lang="en-US" altLang="zh-CN" dirty="0"/>
              <a:t>offset </a:t>
            </a:r>
            <a:r>
              <a:rPr lang="zh-CN" altLang="en-US" dirty="0"/>
              <a:t>根据 </a:t>
            </a:r>
            <a:r>
              <a:rPr lang="en-US" altLang="zh-CN" dirty="0"/>
              <a:t>rank </a:t>
            </a:r>
            <a:r>
              <a:rPr lang="zh-CN" altLang="en-US" dirty="0"/>
              <a:t>生成对应层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30935B-A684-1B4E-82B1-018FD76E9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360170"/>
            <a:ext cx="10764299" cy="4939416"/>
          </a:xfrm>
          <a:prstGeom prst="rect">
            <a:avLst/>
          </a:prstGeom>
        </p:spPr>
      </p:pic>
      <p:sp>
        <p:nvSpPr>
          <p:cNvPr id="9" name="内容占位符 4">
            <a:extLst>
              <a:ext uri="{FF2B5EF4-FFF2-40B4-BE49-F238E27FC236}">
                <a16:creationId xmlns:a16="http://schemas.microsoft.com/office/drawing/2014/main" id="{4BD79E93-270D-DB4E-96AA-57A3F7DC02C2}"/>
              </a:ext>
            </a:extLst>
          </p:cNvPr>
          <p:cNvSpPr txBox="1">
            <a:spLocks/>
          </p:cNvSpPr>
          <p:nvPr/>
        </p:nvSpPr>
        <p:spPr>
          <a:xfrm>
            <a:off x="7751337" y="4222046"/>
            <a:ext cx="3821791" cy="896493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ea typeface="+mj-ea"/>
              </a:rPr>
              <a:t>offset </a:t>
            </a:r>
            <a:r>
              <a:rPr lang="zh-CN" altLang="en-US" sz="1800" dirty="0">
                <a:ea typeface="+mj-ea"/>
              </a:rPr>
              <a:t>根据 </a:t>
            </a:r>
            <a:r>
              <a:rPr lang="en-US" altLang="zh-CN" sz="1800" dirty="0">
                <a:ea typeface="+mj-ea"/>
              </a:rPr>
              <a:t>rank</a:t>
            </a:r>
            <a:r>
              <a:rPr lang="zh-CN" altLang="en-US" sz="1800" dirty="0">
                <a:ea typeface="+mj-ea"/>
              </a:rPr>
              <a:t> 知道自己应该生成模型所属层</a:t>
            </a:r>
            <a:endParaRPr lang="zh-CN" altLang="en-US" sz="140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4758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F071CA-8443-F244-AA40-91341674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模型初始化通过 </a:t>
            </a:r>
            <a:r>
              <a:rPr lang="en-US" altLang="zh-CN" dirty="0"/>
              <a:t>offset </a:t>
            </a:r>
            <a:r>
              <a:rPr lang="zh-CN" altLang="en-US" dirty="0"/>
              <a:t>根据 </a:t>
            </a:r>
            <a:r>
              <a:rPr lang="en-US" altLang="zh-CN" dirty="0"/>
              <a:t>rank </a:t>
            </a:r>
            <a:r>
              <a:rPr lang="zh-CN" altLang="en-US" dirty="0"/>
              <a:t>生成对应层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55EFCD-DCB7-F642-B1C3-BA7BF1EB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33" y="2400475"/>
            <a:ext cx="10664475" cy="20570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6503EA0-431A-CB47-81AE-26FDC7BFAEC0}"/>
              </a:ext>
            </a:extLst>
          </p:cNvPr>
          <p:cNvSpPr/>
          <p:nvPr/>
        </p:nvSpPr>
        <p:spPr>
          <a:xfrm>
            <a:off x="2543053" y="3265606"/>
            <a:ext cx="7273085" cy="1191918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F08AC18B-B133-5147-B927-0E5817E6A4BC}"/>
              </a:ext>
            </a:extLst>
          </p:cNvPr>
          <p:cNvSpPr txBox="1">
            <a:spLocks/>
          </p:cNvSpPr>
          <p:nvPr/>
        </p:nvSpPr>
        <p:spPr>
          <a:xfrm>
            <a:off x="8067970" y="2761107"/>
            <a:ext cx="3342289" cy="399031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600" dirty="0"/>
              <a:t>通过 </a:t>
            </a:r>
            <a:r>
              <a:rPr lang="en-US" altLang="zh-CN" sz="1600" dirty="0" err="1"/>
              <a:t>self.layers</a:t>
            </a:r>
            <a:r>
              <a:rPr lang="en-US" altLang="zh-CN" sz="1600" dirty="0"/>
              <a:t> </a:t>
            </a:r>
            <a:r>
              <a:rPr lang="zh-CN" altLang="en-US" sz="1600" dirty="0"/>
              <a:t>来生成对应的层</a:t>
            </a:r>
          </a:p>
        </p:txBody>
      </p:sp>
    </p:spTree>
    <p:extLst>
      <p:ext uri="{BB962C8B-B14F-4D97-AF65-F5344CB8AC3E}">
        <p14:creationId xmlns:p14="http://schemas.microsoft.com/office/powerpoint/2010/main" val="108461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80CDCE-40FA-BE49-B0C8-A38ADFDE0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并行在集群里面与模型的关系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058E79-BE41-6A4D-A0E5-9240C72CB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58" y="1457884"/>
            <a:ext cx="8009425" cy="479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7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E64FE1C-783B-6C4E-86F2-3BBF7ED38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建立模型与 </a:t>
            </a:r>
            <a:r>
              <a:rPr lang="en-US" altLang="zh-CN" dirty="0"/>
              <a:t>NPU</a:t>
            </a:r>
            <a:r>
              <a:rPr lang="zh-CN" altLang="en-US"/>
              <a:t> 卡间关系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D0C1565-5106-9645-AF0A-CBE903FB0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83669" y="1360170"/>
            <a:ext cx="4303439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同名子模块具有同样的网络模型结构与参数，可进行数据并行：</a:t>
            </a:r>
            <a:endParaRPr lang="en-US" altLang="zh-CN" dirty="0"/>
          </a:p>
          <a:p>
            <a:pPr lvl="1"/>
            <a:r>
              <a:rPr lang="en-US" altLang="zh-CN" dirty="0"/>
              <a:t>e.g.</a:t>
            </a:r>
            <a:r>
              <a:rPr lang="zh-CN" altLang="en-US" dirty="0"/>
              <a:t>，两个 </a:t>
            </a:r>
            <a:r>
              <a:rPr lang="en-US" altLang="zh-CN" dirty="0"/>
              <a:t>A</a:t>
            </a:r>
            <a:r>
              <a:rPr lang="zh-CN" altLang="en-US" dirty="0"/>
              <a:t> 可以数据并行</a:t>
            </a:r>
            <a:endParaRPr lang="en-US" altLang="zh-CN" dirty="0"/>
          </a:p>
          <a:p>
            <a:pPr marL="457200" lvl="1" indent="-457200">
              <a:buFont typeface="+mj-lt"/>
              <a:buAutoNum type="arabicPeriod"/>
            </a:pPr>
            <a:r>
              <a:rPr lang="zh-CN" altLang="en-US" sz="2000" dirty="0"/>
              <a:t>纵向层间可进行流水线串行：</a:t>
            </a:r>
            <a:endParaRPr lang="en-US" altLang="zh-CN" sz="2000" dirty="0"/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 C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 E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 G</a:t>
            </a:r>
          </a:p>
          <a:p>
            <a:pPr marL="457200" lvl="1" indent="-457200">
              <a:buFont typeface="+mj-lt"/>
              <a:buAutoNum type="arabicPeriod"/>
            </a:pPr>
            <a:r>
              <a:rPr lang="zh-CN" altLang="en-US" sz="2000" dirty="0"/>
              <a:t>横向是流水线的一个</a:t>
            </a:r>
            <a:r>
              <a:rPr lang="en-US" altLang="zh-CN" sz="2000" dirty="0"/>
              <a:t>stage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 从 </a:t>
            </a:r>
            <a:r>
              <a:rPr lang="en-US" altLang="zh-CN" dirty="0"/>
              <a:t>0</a:t>
            </a:r>
            <a:r>
              <a:rPr lang="zh-CN" altLang="en-US" dirty="0"/>
              <a:t> 开始，相邻为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为 </a:t>
            </a:r>
            <a:r>
              <a:rPr lang="en-US" altLang="zh-CN" dirty="0"/>
              <a:t>TP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26B5FB-467D-5748-A1A9-527AC22C0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2" y="1360170"/>
            <a:ext cx="6207773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11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25C2102-E958-AD40-ABD5-F091EC8914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</a:p>
        </p:txBody>
      </p:sp>
    </p:spTree>
    <p:extLst>
      <p:ext uri="{BB962C8B-B14F-4D97-AF65-F5344CB8AC3E}">
        <p14:creationId xmlns:p14="http://schemas.microsoft.com/office/powerpoint/2010/main" val="1676598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D5D5C27-FB8D-4245-BFBC-9FFF9A3C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并行配置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D54CEB-08FF-614B-B720-4AF7FB0A1B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TP</a:t>
            </a:r>
            <a:r>
              <a:rPr lang="zh-CN" altLang="en-US" dirty="0"/>
              <a:t> 张量并行被用于 </a:t>
            </a:r>
            <a:r>
              <a:rPr lang="en-US" altLang="zh-CN" dirty="0"/>
              <a:t>intra-node transformer </a:t>
            </a:r>
            <a:r>
              <a:rPr lang="zh-CN" altLang="en-US" dirty="0"/>
              <a:t>层：</a:t>
            </a:r>
            <a:endParaRPr lang="en-US" altLang="zh-CN" dirty="0"/>
          </a:p>
          <a:p>
            <a:pPr lvl="1"/>
            <a:r>
              <a:rPr lang="en-US" altLang="zh-CN" dirty="0"/>
              <a:t>TP</a:t>
            </a:r>
            <a:r>
              <a:rPr lang="zh-CN" altLang="en-US" dirty="0"/>
              <a:t> 张量并行计算密集且耗费大量带宽，节点内利用高带宽可以高效运行。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PP</a:t>
            </a:r>
            <a:r>
              <a:rPr lang="zh-CN" altLang="en-US" dirty="0"/>
              <a:t> 流水并行主要被用于</a:t>
            </a:r>
            <a:r>
              <a:rPr lang="en-US" altLang="zh-CN" dirty="0"/>
              <a:t>inter-node transformer </a:t>
            </a:r>
            <a:r>
              <a:rPr lang="zh-CN" altLang="en-US" dirty="0"/>
              <a:t>层：</a:t>
            </a:r>
            <a:endParaRPr lang="en-US" altLang="zh-CN" dirty="0"/>
          </a:p>
          <a:p>
            <a:pPr lvl="1"/>
            <a:r>
              <a:rPr lang="en-US" altLang="zh-CN" dirty="0"/>
              <a:t>PP</a:t>
            </a:r>
            <a:r>
              <a:rPr lang="zh-CN" altLang="en-US" dirty="0"/>
              <a:t> 通信带宽占用少，其可以有效利用集群中多卡设计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DP</a:t>
            </a:r>
            <a:r>
              <a:rPr lang="zh-CN" altLang="en-US" dirty="0"/>
              <a:t> 在 </a:t>
            </a:r>
            <a:r>
              <a:rPr lang="en-US" altLang="zh-CN" dirty="0"/>
              <a:t>PP</a:t>
            </a:r>
            <a:r>
              <a:rPr lang="zh-CN" altLang="en-US" dirty="0"/>
              <a:t> 和 </a:t>
            </a:r>
            <a:r>
              <a:rPr lang="en-US" altLang="zh-CN" dirty="0"/>
              <a:t>TP</a:t>
            </a:r>
            <a:r>
              <a:rPr lang="zh-CN" altLang="en-US" dirty="0"/>
              <a:t> 基础之上进行加持，使得训练可以扩展到更大规模和更快的速度：</a:t>
            </a:r>
            <a:endParaRPr lang="en-US" altLang="zh-CN" dirty="0"/>
          </a:p>
          <a:p>
            <a:pPr lvl="1"/>
            <a:r>
              <a:rPr lang="zh-CN" altLang="en-US" dirty="0"/>
              <a:t>尽管 </a:t>
            </a:r>
            <a:r>
              <a:rPr lang="en-US" altLang="zh-CN" dirty="0"/>
              <a:t>DP</a:t>
            </a:r>
            <a:r>
              <a:rPr lang="zh-CN" altLang="en-US" dirty="0"/>
              <a:t> 可高效扩展，但不能单独使用 </a:t>
            </a:r>
            <a:r>
              <a:rPr lang="en-US" altLang="zh-CN" dirty="0"/>
              <a:t>DP</a:t>
            </a:r>
            <a:r>
              <a:rPr lang="zh-CN" altLang="en-US" dirty="0"/>
              <a:t> 来训练超大模型， </a:t>
            </a:r>
            <a:r>
              <a:rPr lang="en-US" altLang="zh-CN" dirty="0"/>
              <a:t>a</a:t>
            </a:r>
            <a:r>
              <a:rPr lang="zh-CN" altLang="en-US" dirty="0"/>
              <a:t>）</a:t>
            </a:r>
            <a:r>
              <a:rPr lang="en-US" altLang="zh-CN" dirty="0"/>
              <a:t>HBM</a:t>
            </a:r>
            <a:r>
              <a:rPr lang="zh-CN" altLang="en-US" dirty="0"/>
              <a:t> 不足，</a:t>
            </a:r>
            <a:r>
              <a:rPr lang="en-US" altLang="zh-CN" dirty="0"/>
              <a:t>b</a:t>
            </a:r>
            <a:r>
              <a:rPr lang="zh-CN" altLang="en-US" dirty="0"/>
              <a:t>）数据并行扩展限制</a:t>
            </a:r>
          </a:p>
        </p:txBody>
      </p:sp>
    </p:spTree>
    <p:extLst>
      <p:ext uri="{BB962C8B-B14F-4D97-AF65-F5344CB8AC3E}">
        <p14:creationId xmlns:p14="http://schemas.microsoft.com/office/powerpoint/2010/main" val="415669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48C8D-5406-EB45-9DF9-AE7D8791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并行配置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588811-1C75-DC48-BAC3-015BCE7C6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21" y="2349886"/>
            <a:ext cx="11468100" cy="3949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1DE103C-BBF6-4E4D-9C03-53B0F664586B}"/>
              </a:ext>
            </a:extLst>
          </p:cNvPr>
          <p:cNvSpPr/>
          <p:nvPr/>
        </p:nvSpPr>
        <p:spPr>
          <a:xfrm>
            <a:off x="559798" y="1147604"/>
            <a:ext cx="11091146" cy="1289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Megatron-LM: Training Multi-Billion Parameter Language Models Using Model Parallelism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Efficient Large-Scale Language Model Training on GPU Clusters Using Megatron-LM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Reducing Activation Recomputation in Large Transformer Models</a:t>
            </a:r>
            <a:endParaRPr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50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50CC8B6-DD36-8648-AC8B-430FD5447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23" y="1525976"/>
            <a:ext cx="5331600" cy="4600752"/>
          </a:xfrm>
          <a:prstGeom prst="rect">
            <a:avLst/>
          </a:prstGeom>
        </p:spPr>
      </p:pic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6BB969E5-C824-FC45-854C-8DE66C5AD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7653" y="935192"/>
            <a:ext cx="5251648" cy="589190"/>
          </a:xfrm>
        </p:spPr>
        <p:txBody>
          <a:bodyPr/>
          <a:lstStyle/>
          <a:p>
            <a:pPr algn="ctr"/>
            <a:r>
              <a:rPr kumimoji="1" lang="en-US" altLang="zh-CN" dirty="0"/>
              <a:t>Pipeline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038E728-D469-1B4C-B4B8-339A0FA7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01385"/>
            <a:ext cx="5331600" cy="4649934"/>
          </a:xfrm>
          <a:prstGeom prst="rect">
            <a:avLst/>
          </a:prstGeom>
        </p:spPr>
      </p:pic>
      <p:sp>
        <p:nvSpPr>
          <p:cNvPr id="15" name="内容占位符 12">
            <a:extLst>
              <a:ext uri="{FF2B5EF4-FFF2-40B4-BE49-F238E27FC236}">
                <a16:creationId xmlns:a16="http://schemas.microsoft.com/office/drawing/2014/main" id="{AA064520-FF93-E643-9B20-F652C470E4F2}"/>
              </a:ext>
            </a:extLst>
          </p:cNvPr>
          <p:cNvSpPr txBox="1">
            <a:spLocks/>
          </p:cNvSpPr>
          <p:nvPr/>
        </p:nvSpPr>
        <p:spPr>
          <a:xfrm>
            <a:off x="537487" y="912195"/>
            <a:ext cx="5251648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Tensor</a:t>
            </a:r>
            <a:r>
              <a:rPr kumimoji="1" lang="en-US" dirty="0"/>
              <a:t> </a:t>
            </a:r>
            <a:r>
              <a:rPr kumimoji="1" lang="en-US" altLang="zh-CN" dirty="0"/>
              <a:t>Parallel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238166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059598E-6557-C843-8667-78978E3F6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88" y="1726323"/>
            <a:ext cx="5331600" cy="46007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06E3A2-45F9-4E47-9ABC-38E8AED37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428" y="1678116"/>
            <a:ext cx="5777819" cy="4648959"/>
          </a:xfrm>
          <a:prstGeom prst="rect">
            <a:avLst/>
          </a:prstGeom>
        </p:spPr>
      </p:pic>
      <p:sp>
        <p:nvSpPr>
          <p:cNvPr id="8" name="内容占位符 12">
            <a:extLst>
              <a:ext uri="{FF2B5EF4-FFF2-40B4-BE49-F238E27FC236}">
                <a16:creationId xmlns:a16="http://schemas.microsoft.com/office/drawing/2014/main" id="{857D2240-DCE4-B44D-AE96-736D91744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1335" y="949272"/>
            <a:ext cx="5251648" cy="589190"/>
          </a:xfrm>
        </p:spPr>
        <p:txBody>
          <a:bodyPr/>
          <a:lstStyle/>
          <a:p>
            <a:pPr algn="ctr"/>
            <a:r>
              <a:rPr kumimoji="1" lang="en-US" altLang="zh-CN" dirty="0"/>
              <a:t>Data Parallel</a:t>
            </a:r>
          </a:p>
        </p:txBody>
      </p:sp>
      <p:sp>
        <p:nvSpPr>
          <p:cNvPr id="9" name="内容占位符 12">
            <a:extLst>
              <a:ext uri="{FF2B5EF4-FFF2-40B4-BE49-F238E27FC236}">
                <a16:creationId xmlns:a16="http://schemas.microsoft.com/office/drawing/2014/main" id="{D6F7B22C-A01F-9043-8256-82B82B242360}"/>
              </a:ext>
            </a:extLst>
          </p:cNvPr>
          <p:cNvSpPr txBox="1">
            <a:spLocks/>
          </p:cNvSpPr>
          <p:nvPr/>
        </p:nvSpPr>
        <p:spPr>
          <a:xfrm>
            <a:off x="583780" y="949272"/>
            <a:ext cx="5251648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Data</a:t>
            </a:r>
            <a:r>
              <a:rPr kumimoji="1" lang="en-US" dirty="0"/>
              <a:t> </a:t>
            </a:r>
            <a:r>
              <a:rPr kumimoji="1" lang="en-US" altLang="zh-CN" dirty="0"/>
              <a:t>Parallel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511080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1.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en-US" altLang="zh-CN" dirty="0"/>
              <a:t>PTD</a:t>
            </a:r>
            <a:r>
              <a:rPr lang="zh-CN" altLang="en-US" dirty="0"/>
              <a:t>回顾与初始化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838856C-4570-A142-AF54-59E753A2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initialize_model_parallel</a:t>
            </a:r>
            <a:r>
              <a:rPr lang="en-US" altLang="zh-CN" dirty="0"/>
              <a:t>()</a:t>
            </a:r>
            <a:r>
              <a:rPr lang="zh-CN" altLang="en-US" dirty="0"/>
              <a:t> 并行配置初始化</a:t>
            </a:r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3FC992B0-6C69-2A4D-92F1-F0642ED908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02898" y="1375161"/>
            <a:ext cx="5133696" cy="4924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930EC8-8F7B-E14D-964C-5E4AF003B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5" y="1375161"/>
            <a:ext cx="5000185" cy="49244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2CD5138-10C3-174C-B4B2-6BE3280F1E9B}"/>
              </a:ext>
            </a:extLst>
          </p:cNvPr>
          <p:cNvSpPr/>
          <p:nvPr/>
        </p:nvSpPr>
        <p:spPr>
          <a:xfrm>
            <a:off x="1040524" y="1471448"/>
            <a:ext cx="3405352" cy="2837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FBB0C0-77DA-1C4A-8004-EBB82DB57B76}"/>
              </a:ext>
            </a:extLst>
          </p:cNvPr>
          <p:cNvSpPr/>
          <p:nvPr/>
        </p:nvSpPr>
        <p:spPr>
          <a:xfrm>
            <a:off x="1040524" y="1840895"/>
            <a:ext cx="3405352" cy="2837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8F74A4-6970-3E4D-826C-F65397647836}"/>
              </a:ext>
            </a:extLst>
          </p:cNvPr>
          <p:cNvSpPr/>
          <p:nvPr/>
        </p:nvSpPr>
        <p:spPr>
          <a:xfrm>
            <a:off x="1040524" y="2210342"/>
            <a:ext cx="3405352" cy="2837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8B38BB1-B6CA-0D45-BBA6-7F4F2F5F0849}"/>
              </a:ext>
            </a:extLst>
          </p:cNvPr>
          <p:cNvSpPr/>
          <p:nvPr/>
        </p:nvSpPr>
        <p:spPr>
          <a:xfrm>
            <a:off x="1040524" y="3106348"/>
            <a:ext cx="3405352" cy="2837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7D7A06-7170-0B4F-A388-712253C7D62C}"/>
              </a:ext>
            </a:extLst>
          </p:cNvPr>
          <p:cNvSpPr/>
          <p:nvPr/>
        </p:nvSpPr>
        <p:spPr>
          <a:xfrm>
            <a:off x="6752897" y="2808386"/>
            <a:ext cx="4403342" cy="17531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E1F057-FA19-B041-8DFE-76758397618D}"/>
              </a:ext>
            </a:extLst>
          </p:cNvPr>
          <p:cNvSpPr/>
          <p:nvPr/>
        </p:nvSpPr>
        <p:spPr>
          <a:xfrm>
            <a:off x="6383380" y="1508821"/>
            <a:ext cx="4972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-apple-system"/>
              </a:rPr>
              <a:t>模型进行分组，初始化进程组相关的全局变量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35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838856C-4570-A142-AF54-59E753A2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initialize_model_parallel</a:t>
            </a:r>
            <a:r>
              <a:rPr lang="en-US" altLang="zh-CN" dirty="0"/>
              <a:t>()</a:t>
            </a:r>
            <a:r>
              <a:rPr lang="zh-CN" altLang="en-US" dirty="0"/>
              <a:t> 并行配置初始化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AF655646-B4E7-004D-95BE-BD4B88E12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14607" y="1360170"/>
            <a:ext cx="5372501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zh-CN" altLang="en-US" sz="1600" dirty="0"/>
              <a:t>假定</a:t>
            </a:r>
            <a:r>
              <a:rPr lang="en-US" altLang="zh-CN" sz="1600" dirty="0"/>
              <a:t>16</a:t>
            </a:r>
            <a:r>
              <a:rPr lang="zh-CN" altLang="en-US" sz="1600" dirty="0"/>
              <a:t> </a:t>
            </a:r>
            <a:r>
              <a:rPr lang="en-US" altLang="zh-CN" sz="1600" dirty="0"/>
              <a:t>NPU</a:t>
            </a:r>
            <a:r>
              <a:rPr lang="zh-CN" altLang="en-US" sz="1600" dirty="0"/>
              <a:t>，两个 </a:t>
            </a:r>
            <a:r>
              <a:rPr lang="en-US" altLang="zh-CN" sz="1600" dirty="0"/>
              <a:t>node</a:t>
            </a:r>
            <a:r>
              <a:rPr lang="zh-CN" altLang="en-US" sz="1600" dirty="0"/>
              <a:t>，</a:t>
            </a:r>
            <a:r>
              <a:rPr lang="en-US" altLang="zh-CN" sz="1600" dirty="0"/>
              <a:t>rank 0~7 </a:t>
            </a:r>
            <a:r>
              <a:rPr lang="zh-CN" altLang="en-US" sz="1600" dirty="0"/>
              <a:t>第一个节点，</a:t>
            </a:r>
            <a:r>
              <a:rPr lang="en-US" altLang="zh-CN" sz="1600" dirty="0"/>
              <a:t>rank 8 ~15 </a:t>
            </a:r>
            <a:r>
              <a:rPr lang="zh-CN" altLang="en-US" sz="1600" dirty="0"/>
              <a:t>属于第二个节点：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400" dirty="0"/>
              <a:t>TP</a:t>
            </a:r>
            <a:r>
              <a:rPr lang="zh-CN" altLang="en-US" sz="1400" dirty="0"/>
              <a:t> 组大小 </a:t>
            </a:r>
            <a:r>
              <a:rPr lang="en-US" altLang="zh-CN" sz="1400" dirty="0"/>
              <a:t>2</a:t>
            </a:r>
            <a:r>
              <a:rPr lang="zh-CN" altLang="en-US" sz="1400" dirty="0"/>
              <a:t>，</a:t>
            </a:r>
            <a:r>
              <a:rPr lang="en-US" altLang="zh-CN" sz="1400" dirty="0"/>
              <a:t>16</a:t>
            </a:r>
            <a:r>
              <a:rPr lang="zh-CN" altLang="en-US" sz="1400" dirty="0"/>
              <a:t> 个 </a:t>
            </a:r>
            <a:r>
              <a:rPr lang="en-US" altLang="zh-CN" sz="1400" dirty="0"/>
              <a:t>NPU</a:t>
            </a:r>
            <a:r>
              <a:rPr lang="zh-CN" altLang="en-US" sz="1400" dirty="0"/>
              <a:t> 被分成 </a:t>
            </a:r>
            <a:r>
              <a:rPr lang="en-US" altLang="zh-CN" sz="1400" dirty="0"/>
              <a:t>8</a:t>
            </a:r>
            <a:r>
              <a:rPr lang="zh-CN" altLang="en-US" sz="1400" dirty="0"/>
              <a:t> 组： </a:t>
            </a:r>
            <a:r>
              <a:rPr lang="en-US" altLang="zh-CN" sz="1400" dirty="0"/>
              <a:t>[g0, g1], [g2, g3], [g4, g5], [g6, g7], [g8, g9], [g10, g11], [g12, g13], [g14, g15]</a:t>
            </a:r>
            <a:endParaRPr lang="zh-CN" altLang="en-US" sz="1400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400" dirty="0"/>
              <a:t>PP</a:t>
            </a:r>
            <a:r>
              <a:rPr lang="zh-CN" altLang="en-US" sz="1400" dirty="0"/>
              <a:t> 组大小 </a:t>
            </a:r>
            <a:r>
              <a:rPr lang="en-US" altLang="zh-CN" sz="1400" dirty="0"/>
              <a:t>4</a:t>
            </a:r>
            <a:r>
              <a:rPr lang="zh-CN" altLang="en-US" sz="1400" dirty="0"/>
              <a:t>，</a:t>
            </a:r>
            <a:r>
              <a:rPr lang="en-US" altLang="zh-CN" sz="1400" dirty="0"/>
              <a:t>16</a:t>
            </a:r>
            <a:r>
              <a:rPr lang="zh-CN" altLang="en-US" sz="1400" dirty="0"/>
              <a:t> 个 </a:t>
            </a:r>
            <a:r>
              <a:rPr lang="en-US" altLang="zh-CN" sz="1400" dirty="0"/>
              <a:t>NPU</a:t>
            </a:r>
            <a:r>
              <a:rPr lang="zh-CN" altLang="en-US" sz="1400" dirty="0"/>
              <a:t> 被分成 </a:t>
            </a:r>
            <a:r>
              <a:rPr lang="en-US" altLang="zh-CN" sz="1400" dirty="0"/>
              <a:t>4</a:t>
            </a:r>
            <a:r>
              <a:rPr lang="zh-CN" altLang="en-US" sz="1400" dirty="0"/>
              <a:t> 组： </a:t>
            </a:r>
            <a:r>
              <a:rPr lang="en-US" altLang="zh-CN" sz="1400" dirty="0"/>
              <a:t>[g0, g4, g8, g12], [g1, g5, g9, g13], [g2, g6, g10, g14], [g3, g7, g11, g15]</a:t>
            </a:r>
            <a:endParaRPr lang="zh-CN" altLang="en-US" sz="1400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400" dirty="0"/>
              <a:t>DP</a:t>
            </a:r>
            <a:r>
              <a:rPr lang="zh-CN" altLang="en-US" sz="1400" dirty="0"/>
              <a:t> 组大小 </a:t>
            </a:r>
            <a:r>
              <a:rPr lang="en-US" altLang="zh-CN" sz="1400" dirty="0"/>
              <a:t>2</a:t>
            </a:r>
            <a:r>
              <a:rPr lang="zh-CN" altLang="en-US" sz="1400" dirty="0"/>
              <a:t>，</a:t>
            </a:r>
            <a:r>
              <a:rPr lang="en-US" altLang="zh-CN" sz="1400" dirty="0"/>
              <a:t>16</a:t>
            </a:r>
            <a:r>
              <a:rPr lang="zh-CN" altLang="en-US" sz="1400" dirty="0"/>
              <a:t> 个 </a:t>
            </a:r>
            <a:r>
              <a:rPr lang="en-US" altLang="zh-CN" sz="1400" dirty="0"/>
              <a:t>NPU</a:t>
            </a:r>
            <a:r>
              <a:rPr lang="zh-CN" altLang="en-US" sz="1400" dirty="0"/>
              <a:t> 被分成 </a:t>
            </a:r>
            <a:r>
              <a:rPr lang="en-US" altLang="zh-CN" sz="1400" dirty="0"/>
              <a:t>8</a:t>
            </a:r>
            <a:r>
              <a:rPr lang="zh-CN" altLang="en-US" sz="1400" dirty="0"/>
              <a:t> 组：</a:t>
            </a:r>
            <a:r>
              <a:rPr lang="en-US" altLang="zh-CN" sz="1400" dirty="0"/>
              <a:t>[g0, g2], [g1, g3], [g4, g6], [g5, g7], [g8, g10], [g9, g11], [g12, g14], [g13, g15]</a:t>
            </a:r>
          </a:p>
        </p:txBody>
      </p:sp>
      <p:pic>
        <p:nvPicPr>
          <p:cNvPr id="15" name="内容占位符 1">
            <a:extLst>
              <a:ext uri="{FF2B5EF4-FFF2-40B4-BE49-F238E27FC236}">
                <a16:creationId xmlns:a16="http://schemas.microsoft.com/office/drawing/2014/main" id="{3E6AF199-B1E0-3E4E-935D-D9121B389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4" y="1375161"/>
            <a:ext cx="5133696" cy="4924425"/>
          </a:xfrm>
          <a:prstGeom prst="rect">
            <a:avLst/>
          </a:prstGeom>
          <a:noFill/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0F8A2B4-F6E9-E34E-AE58-77B7CE639478}"/>
              </a:ext>
            </a:extLst>
          </p:cNvPr>
          <p:cNvSpPr/>
          <p:nvPr/>
        </p:nvSpPr>
        <p:spPr>
          <a:xfrm>
            <a:off x="1161393" y="2808386"/>
            <a:ext cx="4403342" cy="17531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4AB261-8D46-1241-A0A9-51DA495B92C6}"/>
              </a:ext>
            </a:extLst>
          </p:cNvPr>
          <p:cNvSpPr/>
          <p:nvPr/>
        </p:nvSpPr>
        <p:spPr>
          <a:xfrm>
            <a:off x="791876" y="1508821"/>
            <a:ext cx="4972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-apple-system"/>
              </a:rPr>
              <a:t>模型进行分组，初始化进程组相关的全局变量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74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32429</TotalTime>
  <Words>1814</Words>
  <Application>Microsoft Macintosh PowerPoint</Application>
  <PresentationFormat>自定义</PresentationFormat>
  <Paragraphs>199</Paragraphs>
  <Slides>44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44</vt:i4>
      </vt:variant>
    </vt:vector>
  </HeadingPairs>
  <TitlesOfParts>
    <vt:vector size="60" baseType="lpstr">
      <vt:lpstr>-apple-system</vt:lpstr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PTD 并行在集群里面与模型的关系</vt:lpstr>
      <vt:lpstr>PowerPoint 演示文稿</vt:lpstr>
      <vt:lpstr>PowerPoint 演示文稿</vt:lpstr>
      <vt:lpstr>PowerPoint 演示文稿</vt:lpstr>
      <vt:lpstr>initialize_model_parallel() 并行配置初始化</vt:lpstr>
      <vt:lpstr>initialize_model_parallel() 并行配置初始化</vt:lpstr>
      <vt:lpstr>并行配置 &amp; 节点情况</vt:lpstr>
      <vt:lpstr>模型并行切分配置</vt:lpstr>
      <vt:lpstr>并行配置 &amp; 处理进程 process groups</vt:lpstr>
      <vt:lpstr>PowerPoint 演示文稿</vt:lpstr>
      <vt:lpstr>TP 进程组分配</vt:lpstr>
      <vt:lpstr>TP 进程组 rank 分配</vt:lpstr>
      <vt:lpstr>TP 进程组使用</vt:lpstr>
      <vt:lpstr>PowerPoint 演示文稿</vt:lpstr>
      <vt:lpstr>PP 进程组分配</vt:lpstr>
      <vt:lpstr>PP 进程组 rank 分配</vt:lpstr>
      <vt:lpstr>PP 进程组使用</vt:lpstr>
      <vt:lpstr>PP 进程组使用</vt:lpstr>
      <vt:lpstr>PowerPoint 演示文稿</vt:lpstr>
      <vt:lpstr>DP 进程组 rank 分配</vt:lpstr>
      <vt:lpstr>DP 进程组分配</vt:lpstr>
      <vt:lpstr>DP 进程组 rank 分配</vt:lpstr>
      <vt:lpstr>DP 进程组使用</vt:lpstr>
      <vt:lpstr>DP 进程组使用</vt:lpstr>
      <vt:lpstr>PowerPoint 演示文稿</vt:lpstr>
      <vt:lpstr>TPxPP 进程组 rank 分配</vt:lpstr>
      <vt:lpstr>TPxPP 进程组 rank 分配</vt:lpstr>
      <vt:lpstr>PTD 并行 demo</vt:lpstr>
      <vt:lpstr>PTD 并行 demo</vt:lpstr>
      <vt:lpstr>PTD 并行 demo 结果</vt:lpstr>
      <vt:lpstr>PowerPoint 演示文稿</vt:lpstr>
      <vt:lpstr>思考</vt:lpstr>
      <vt:lpstr>执行流程</vt:lpstr>
      <vt:lpstr>1. rank 根据 PTD 全局变量映射到 NPU</vt:lpstr>
      <vt:lpstr>2.模型初始化通过 offset 根据 rank 生成对应层</vt:lpstr>
      <vt:lpstr>2.模型初始化通过 offset 根据 rank 生成对应层</vt:lpstr>
      <vt:lpstr>建立模型与 NPU 卡间关系</vt:lpstr>
      <vt:lpstr>PowerPoint 演示文稿</vt:lpstr>
      <vt:lpstr>PTD 并行配置</vt:lpstr>
      <vt:lpstr>PTD 并行配置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11090</cp:revision>
  <cp:lastPrinted>2023-09-08T09:14:01Z</cp:lastPrinted>
  <dcterms:created xsi:type="dcterms:W3CDTF">2020-08-28T08:44:19Z</dcterms:created>
  <dcterms:modified xsi:type="dcterms:W3CDTF">2024-05-28T08:06:42Z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